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  <p:sldId id="278" r:id="rId21"/>
    <p:sldId id="277" r:id="rId22"/>
    <p:sldId id="275" r:id="rId23"/>
    <p:sldId id="280" r:id="rId24"/>
    <p:sldId id="276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Domene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.hr</c:v>
                </c:pt>
                <c:pt idx="1">
                  <c:v>.com.hr</c:v>
                </c:pt>
                <c:pt idx="2">
                  <c:v>.from.hr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67630</c:v>
                </c:pt>
                <c:pt idx="1">
                  <c:v>12907</c:v>
                </c:pt>
                <c:pt idx="2">
                  <c:v>2401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CCCDC-A674-4687-BB62-303BD155554B}" type="doc">
      <dgm:prSet loTypeId="urn:microsoft.com/office/officeart/2005/8/layout/arrow2" loCatId="process" qsTypeId="urn:microsoft.com/office/officeart/2005/8/quickstyle/3d2" qsCatId="3D" csTypeId="urn:microsoft.com/office/officeart/2005/8/colors/colorful1" csCatId="colorful" phldr="1"/>
      <dgm:spPr/>
    </dgm:pt>
    <dgm:pt modelId="{CB242657-1E77-4B18-AF83-4C7D57C8B8A7}">
      <dgm:prSet phldrT="[Text]"/>
      <dgm:spPr/>
      <dgm:t>
        <a:bodyPr/>
        <a:lstStyle/>
        <a:p>
          <a:r>
            <a:rPr lang="hr-HR" dirty="0" smtClean="0"/>
            <a:t>Profili na društvenim mrežama</a:t>
          </a:r>
          <a:endParaRPr lang="hr-HR" dirty="0"/>
        </a:p>
      </dgm:t>
    </dgm:pt>
    <dgm:pt modelId="{79ABA97F-EADE-4B8F-8347-BECDA73585F2}" type="parTrans" cxnId="{9A084D08-BA23-4F03-9869-7CEC81CD53F1}">
      <dgm:prSet/>
      <dgm:spPr/>
      <dgm:t>
        <a:bodyPr/>
        <a:lstStyle/>
        <a:p>
          <a:endParaRPr lang="hr-HR"/>
        </a:p>
      </dgm:t>
    </dgm:pt>
    <dgm:pt modelId="{B31D6436-843D-4944-97CE-D168E8970222}" type="sibTrans" cxnId="{9A084D08-BA23-4F03-9869-7CEC81CD53F1}">
      <dgm:prSet/>
      <dgm:spPr/>
      <dgm:t>
        <a:bodyPr/>
        <a:lstStyle/>
        <a:p>
          <a:endParaRPr lang="hr-HR"/>
        </a:p>
      </dgm:t>
    </dgm:pt>
    <dgm:pt modelId="{9E138587-7B01-46DB-9C84-BAB907204339}">
      <dgm:prSet phldrT="[Text]"/>
      <dgm:spPr/>
      <dgm:t>
        <a:bodyPr/>
        <a:lstStyle/>
        <a:p>
          <a:r>
            <a:rPr lang="hr-HR" dirty="0" smtClean="0"/>
            <a:t>Jednostavna web stranica, online oglašavanje</a:t>
          </a:r>
          <a:endParaRPr lang="hr-HR" dirty="0"/>
        </a:p>
      </dgm:t>
    </dgm:pt>
    <dgm:pt modelId="{8D05B717-1D03-486A-B1BC-C63B60C4BAD0}" type="parTrans" cxnId="{57A92438-F141-44C7-A3B7-42BE7BE3A028}">
      <dgm:prSet/>
      <dgm:spPr/>
      <dgm:t>
        <a:bodyPr/>
        <a:lstStyle/>
        <a:p>
          <a:endParaRPr lang="hr-HR"/>
        </a:p>
      </dgm:t>
    </dgm:pt>
    <dgm:pt modelId="{CAE52919-CB64-490A-9FB7-2BDCBF6D6716}" type="sibTrans" cxnId="{57A92438-F141-44C7-A3B7-42BE7BE3A028}">
      <dgm:prSet/>
      <dgm:spPr/>
      <dgm:t>
        <a:bodyPr/>
        <a:lstStyle/>
        <a:p>
          <a:endParaRPr lang="hr-HR"/>
        </a:p>
      </dgm:t>
    </dgm:pt>
    <dgm:pt modelId="{682B222E-87C5-403A-8A6D-A8164BE41DA4}">
      <dgm:prSet phldrT="[Text]"/>
      <dgm:spPr/>
      <dgm:t>
        <a:bodyPr/>
        <a:lstStyle/>
        <a:p>
          <a:r>
            <a:rPr lang="hr-HR" dirty="0" smtClean="0"/>
            <a:t>Web trgovina, interaktivni sadržaj, mobilne aplikacije ...</a:t>
          </a:r>
          <a:endParaRPr lang="hr-HR" dirty="0"/>
        </a:p>
      </dgm:t>
    </dgm:pt>
    <dgm:pt modelId="{47F04BA4-73B9-4EAF-A860-A0356A1E7D2F}" type="parTrans" cxnId="{FF78E4DA-9254-4AF5-A6E4-562833BAD8B6}">
      <dgm:prSet/>
      <dgm:spPr/>
      <dgm:t>
        <a:bodyPr/>
        <a:lstStyle/>
        <a:p>
          <a:endParaRPr lang="hr-HR"/>
        </a:p>
      </dgm:t>
    </dgm:pt>
    <dgm:pt modelId="{8E869218-1CFB-4BB9-A5D0-38F3C097AF0E}" type="sibTrans" cxnId="{FF78E4DA-9254-4AF5-A6E4-562833BAD8B6}">
      <dgm:prSet/>
      <dgm:spPr/>
      <dgm:t>
        <a:bodyPr/>
        <a:lstStyle/>
        <a:p>
          <a:endParaRPr lang="hr-HR"/>
        </a:p>
      </dgm:t>
    </dgm:pt>
    <dgm:pt modelId="{B2E4CEDC-177D-40C0-A8A1-9BA4FF9A6FB2}" type="pres">
      <dgm:prSet presAssocID="{6A8CCCDC-A674-4687-BB62-303BD155554B}" presName="arrowDiagram" presStyleCnt="0">
        <dgm:presLayoutVars>
          <dgm:chMax val="5"/>
          <dgm:dir/>
          <dgm:resizeHandles val="exact"/>
        </dgm:presLayoutVars>
      </dgm:prSet>
      <dgm:spPr/>
    </dgm:pt>
    <dgm:pt modelId="{3BBFB982-FC45-474E-905D-4B31AAD30AA5}" type="pres">
      <dgm:prSet presAssocID="{6A8CCCDC-A674-4687-BB62-303BD155554B}" presName="arrow" presStyleLbl="bgShp" presStyleIdx="0" presStyleCnt="1"/>
      <dgm:spPr/>
    </dgm:pt>
    <dgm:pt modelId="{E8141042-BCCC-4478-9740-B39D10B760E5}" type="pres">
      <dgm:prSet presAssocID="{6A8CCCDC-A674-4687-BB62-303BD155554B}" presName="arrowDiagram3" presStyleCnt="0"/>
      <dgm:spPr/>
    </dgm:pt>
    <dgm:pt modelId="{4C985FDE-2F5B-4DE4-944A-5B62B0581AC1}" type="pres">
      <dgm:prSet presAssocID="{CB242657-1E77-4B18-AF83-4C7D57C8B8A7}" presName="bullet3a" presStyleLbl="node1" presStyleIdx="0" presStyleCnt="3"/>
      <dgm:spPr/>
    </dgm:pt>
    <dgm:pt modelId="{35A0640F-77B5-4542-9A87-EB40247861E3}" type="pres">
      <dgm:prSet presAssocID="{CB242657-1E77-4B18-AF83-4C7D57C8B8A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94749A-B9BB-4F13-A65C-ED023431833D}" type="pres">
      <dgm:prSet presAssocID="{9E138587-7B01-46DB-9C84-BAB907204339}" presName="bullet3b" presStyleLbl="node1" presStyleIdx="1" presStyleCnt="3"/>
      <dgm:spPr/>
    </dgm:pt>
    <dgm:pt modelId="{103ED77E-E7F7-4029-B1C9-D4D95D9B9346}" type="pres">
      <dgm:prSet presAssocID="{9E138587-7B01-46DB-9C84-BAB90720433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0D7F0A-16D8-4BC6-86C9-A66388B8922B}" type="pres">
      <dgm:prSet presAssocID="{682B222E-87C5-403A-8A6D-A8164BE41DA4}" presName="bullet3c" presStyleLbl="node1" presStyleIdx="2" presStyleCnt="3"/>
      <dgm:spPr/>
    </dgm:pt>
    <dgm:pt modelId="{E731B1BD-C81C-4C6A-8056-E83AA5874F1F}" type="pres">
      <dgm:prSet presAssocID="{682B222E-87C5-403A-8A6D-A8164BE41DA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F90C037-6A75-4F60-8583-77A272A962FE}" type="presOf" srcId="{9E138587-7B01-46DB-9C84-BAB907204339}" destId="{103ED77E-E7F7-4029-B1C9-D4D95D9B9346}" srcOrd="0" destOrd="0" presId="urn:microsoft.com/office/officeart/2005/8/layout/arrow2"/>
    <dgm:cxn modelId="{B6A6B38C-EABC-45CF-A0D6-EB519E3E4DF0}" type="presOf" srcId="{682B222E-87C5-403A-8A6D-A8164BE41DA4}" destId="{E731B1BD-C81C-4C6A-8056-E83AA5874F1F}" srcOrd="0" destOrd="0" presId="urn:microsoft.com/office/officeart/2005/8/layout/arrow2"/>
    <dgm:cxn modelId="{91C396A4-7A60-45E2-9B67-249A60F9C5DF}" type="presOf" srcId="{6A8CCCDC-A674-4687-BB62-303BD155554B}" destId="{B2E4CEDC-177D-40C0-A8A1-9BA4FF9A6FB2}" srcOrd="0" destOrd="0" presId="urn:microsoft.com/office/officeart/2005/8/layout/arrow2"/>
    <dgm:cxn modelId="{9A084D08-BA23-4F03-9869-7CEC81CD53F1}" srcId="{6A8CCCDC-A674-4687-BB62-303BD155554B}" destId="{CB242657-1E77-4B18-AF83-4C7D57C8B8A7}" srcOrd="0" destOrd="0" parTransId="{79ABA97F-EADE-4B8F-8347-BECDA73585F2}" sibTransId="{B31D6436-843D-4944-97CE-D168E8970222}"/>
    <dgm:cxn modelId="{57A92438-F141-44C7-A3B7-42BE7BE3A028}" srcId="{6A8CCCDC-A674-4687-BB62-303BD155554B}" destId="{9E138587-7B01-46DB-9C84-BAB907204339}" srcOrd="1" destOrd="0" parTransId="{8D05B717-1D03-486A-B1BC-C63B60C4BAD0}" sibTransId="{CAE52919-CB64-490A-9FB7-2BDCBF6D6716}"/>
    <dgm:cxn modelId="{77D9FF23-B6A2-476D-B19D-831F0944EFE0}" type="presOf" srcId="{CB242657-1E77-4B18-AF83-4C7D57C8B8A7}" destId="{35A0640F-77B5-4542-9A87-EB40247861E3}" srcOrd="0" destOrd="0" presId="urn:microsoft.com/office/officeart/2005/8/layout/arrow2"/>
    <dgm:cxn modelId="{FF78E4DA-9254-4AF5-A6E4-562833BAD8B6}" srcId="{6A8CCCDC-A674-4687-BB62-303BD155554B}" destId="{682B222E-87C5-403A-8A6D-A8164BE41DA4}" srcOrd="2" destOrd="0" parTransId="{47F04BA4-73B9-4EAF-A860-A0356A1E7D2F}" sibTransId="{8E869218-1CFB-4BB9-A5D0-38F3C097AF0E}"/>
    <dgm:cxn modelId="{EFE95E96-B6F3-4D9B-8EDC-A96892E40C0C}" type="presParOf" srcId="{B2E4CEDC-177D-40C0-A8A1-9BA4FF9A6FB2}" destId="{3BBFB982-FC45-474E-905D-4B31AAD30AA5}" srcOrd="0" destOrd="0" presId="urn:microsoft.com/office/officeart/2005/8/layout/arrow2"/>
    <dgm:cxn modelId="{F20F0E74-B4DD-4C89-BF9E-F351F8E23BBA}" type="presParOf" srcId="{B2E4CEDC-177D-40C0-A8A1-9BA4FF9A6FB2}" destId="{E8141042-BCCC-4478-9740-B39D10B760E5}" srcOrd="1" destOrd="0" presId="urn:microsoft.com/office/officeart/2005/8/layout/arrow2"/>
    <dgm:cxn modelId="{1BEB3BB4-BBCB-47C9-9AF8-8F6AA3D0F6DC}" type="presParOf" srcId="{E8141042-BCCC-4478-9740-B39D10B760E5}" destId="{4C985FDE-2F5B-4DE4-944A-5B62B0581AC1}" srcOrd="0" destOrd="0" presId="urn:microsoft.com/office/officeart/2005/8/layout/arrow2"/>
    <dgm:cxn modelId="{C118C07B-C8AC-4AB2-9A32-F8939E7D8EBF}" type="presParOf" srcId="{E8141042-BCCC-4478-9740-B39D10B760E5}" destId="{35A0640F-77B5-4542-9A87-EB40247861E3}" srcOrd="1" destOrd="0" presId="urn:microsoft.com/office/officeart/2005/8/layout/arrow2"/>
    <dgm:cxn modelId="{C16723AE-47B5-4BBF-9045-F2C16B35871C}" type="presParOf" srcId="{E8141042-BCCC-4478-9740-B39D10B760E5}" destId="{A694749A-B9BB-4F13-A65C-ED023431833D}" srcOrd="2" destOrd="0" presId="urn:microsoft.com/office/officeart/2005/8/layout/arrow2"/>
    <dgm:cxn modelId="{E623D572-A7AF-4E96-881F-D09759BCF60B}" type="presParOf" srcId="{E8141042-BCCC-4478-9740-B39D10B760E5}" destId="{103ED77E-E7F7-4029-B1C9-D4D95D9B9346}" srcOrd="3" destOrd="0" presId="urn:microsoft.com/office/officeart/2005/8/layout/arrow2"/>
    <dgm:cxn modelId="{492E29F4-EF06-4E9D-8B50-95E820A5641F}" type="presParOf" srcId="{E8141042-BCCC-4478-9740-B39D10B760E5}" destId="{BE0D7F0A-16D8-4BC6-86C9-A66388B8922B}" srcOrd="4" destOrd="0" presId="urn:microsoft.com/office/officeart/2005/8/layout/arrow2"/>
    <dgm:cxn modelId="{CE54970C-9A67-44BA-BE33-3E0167B746E8}" type="presParOf" srcId="{E8141042-BCCC-4478-9740-B39D10B760E5}" destId="{E731B1BD-C81C-4C6A-8056-E83AA5874F1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BFB982-FC45-474E-905D-4B31AAD30AA5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C985FDE-2F5B-4DE4-944A-5B62B0581AC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A0640F-77B5-4542-9A87-EB40247861E3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Profili na društvenim mrežama</a:t>
          </a:r>
          <a:endParaRPr lang="hr-HR" sz="2400" kern="1200" dirty="0"/>
        </a:p>
      </dsp:txBody>
      <dsp:txXfrm>
        <a:off x="1507845" y="3217959"/>
        <a:ext cx="1687279" cy="1308003"/>
      </dsp:txXfrm>
    </dsp:sp>
    <dsp:sp modelId="{A694749A-B9BB-4F13-A65C-ED023431833D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3ED77E-E7F7-4029-B1C9-D4D95D9B9346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Jednostavna web stranica, online oglašavanje</a:t>
          </a:r>
          <a:endParaRPr lang="hr-HR" sz="2400" kern="1200" dirty="0"/>
        </a:p>
      </dsp:txBody>
      <dsp:txXfrm>
        <a:off x="3245815" y="2063839"/>
        <a:ext cx="1737969" cy="2462123"/>
      </dsp:txXfrm>
    </dsp:sp>
    <dsp:sp modelId="{BE0D7F0A-16D8-4BC6-86C9-A66388B8922B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1B1BD-C81C-4C6A-8056-E83AA5874F1F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Web trgovina, interaktivni sadržaj, mobilne aplikacije ...</a:t>
          </a:r>
          <a:endParaRPr lang="hr-HR" sz="2400" kern="1200" dirty="0"/>
        </a:p>
      </dsp:txBody>
      <dsp:txXfrm>
        <a:off x="5309654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0.65624</cdr:x>
      <cdr:y>0.03182</cdr:y>
    </cdr:from>
    <cdr:to>
      <cdr:x>0.96249</cdr:x>
      <cdr:y>0.25456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600" y="144016"/>
          <a:ext cx="252028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2200" dirty="0" smtClean="0"/>
            <a:t>Broj registriranih .hr domena 82.951</a:t>
          </a:r>
          <a:endParaRPr lang="hr-HR" sz="22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r-HR" dirty="0" smtClean="0"/>
              <a:t>e-poslovanje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175A-B633-481D-8C83-9CD65B70271D}" type="datetimeFigureOut">
              <a:rPr lang="hr-HR" smtClean="0"/>
              <a:pPr/>
              <a:t>24.3.2014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0B39-62F5-42F9-8888-6956737FCEB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229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5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605490"/>
            <a:ext cx="2339752" cy="125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175A-B633-481D-8C83-9CD65B70271D}" type="datetimeFigureOut">
              <a:rPr lang="hr-HR" smtClean="0"/>
              <a:pPr/>
              <a:t>24.3.2014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0B39-62F5-42F9-8888-6956737FCE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175A-B633-481D-8C83-9CD65B70271D}" type="datetimeFigureOut">
              <a:rPr lang="hr-HR" smtClean="0"/>
              <a:pPr/>
              <a:t>24.3.2014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0B39-62F5-42F9-8888-6956737FCE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175A-B633-481D-8C83-9CD65B70271D}" type="datetimeFigureOut">
              <a:rPr lang="hr-HR" smtClean="0"/>
              <a:pPr/>
              <a:t>24.3.2014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0B39-62F5-42F9-8888-6956737FCEB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241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5791200"/>
            <a:ext cx="7762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33256"/>
            <a:ext cx="210107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175A-B633-481D-8C83-9CD65B70271D}" type="datetimeFigureOut">
              <a:rPr lang="hr-HR" smtClean="0"/>
              <a:pPr/>
              <a:t>24.3.2014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0B39-62F5-42F9-8888-6956737FCEB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2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791200"/>
            <a:ext cx="7762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175A-B633-481D-8C83-9CD65B70271D}" type="datetimeFigureOut">
              <a:rPr lang="hr-HR" smtClean="0"/>
              <a:pPr/>
              <a:t>24.3.2014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0B39-62F5-42F9-8888-6956737FCEB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19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086145"/>
            <a:ext cx="5616624" cy="77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142850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175A-B633-481D-8C83-9CD65B70271D}" type="datetimeFigureOut">
              <a:rPr lang="hr-HR" smtClean="0"/>
              <a:pPr/>
              <a:t>24.3.2014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0B39-62F5-42F9-8888-6956737FCEB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16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137545"/>
            <a:ext cx="5242595" cy="72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68056"/>
            <a:ext cx="1475655" cy="78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175A-B633-481D-8C83-9CD65B70271D}" type="datetimeFigureOut">
              <a:rPr lang="hr-HR" smtClean="0"/>
              <a:pPr/>
              <a:t>24.3.2014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0B39-62F5-42F9-8888-6956737FCEB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614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791200"/>
            <a:ext cx="7762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175A-B633-481D-8C83-9CD65B70271D}" type="datetimeFigureOut">
              <a:rPr lang="hr-HR" smtClean="0"/>
              <a:pPr/>
              <a:t>24.3.2014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0B39-62F5-42F9-8888-6956737FCE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175A-B633-481D-8C83-9CD65B70271D}" type="datetimeFigureOut">
              <a:rPr lang="hr-HR" smtClean="0"/>
              <a:pPr/>
              <a:t>24.3.2014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0B39-62F5-42F9-8888-6956737FCEB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409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157336"/>
            <a:ext cx="5098579" cy="7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142850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175A-B633-481D-8C83-9CD65B70271D}" type="datetimeFigureOut">
              <a:rPr lang="hr-HR" smtClean="0"/>
              <a:pPr/>
              <a:t>24.3.2014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0B39-62F5-42F9-8888-6956737FCE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175A-B633-481D-8C83-9CD65B70271D}" type="datetimeFigureOut">
              <a:rPr lang="hr-HR" smtClean="0"/>
              <a:pPr/>
              <a:t>24.3.2014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D0B39-62F5-42F9-8888-6956737FCEB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lsz-lira.hr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E-poslovanje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Informativna radionica</a:t>
            </a:r>
          </a:p>
          <a:p>
            <a:r>
              <a:rPr lang="hr-HR" dirty="0" smtClean="0"/>
              <a:t>Korenica, 28.03.2014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Ključne činjenice o e-poslovanju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EU ima više od 380 milijuna korisnika interneta</a:t>
            </a:r>
          </a:p>
          <a:p>
            <a:r>
              <a:rPr lang="vi-VN" dirty="0" smtClean="0"/>
              <a:t>76% kućanstava u EU-u ima pristup internetu</a:t>
            </a:r>
          </a:p>
          <a:p>
            <a:r>
              <a:rPr lang="vi-VN" dirty="0" smtClean="0"/>
              <a:t>53% građana EU-a ide na internet barem jednom dnevno</a:t>
            </a:r>
          </a:p>
          <a:p>
            <a:r>
              <a:rPr lang="vi-VN" dirty="0" smtClean="0"/>
              <a:t>Samo 29% građana EU-a nikad nisu koristili internet</a:t>
            </a:r>
          </a:p>
          <a:p>
            <a:r>
              <a:rPr lang="vi-VN" dirty="0" smtClean="0"/>
              <a:t>Samo 33% građana EU-a nema pristup internetu od kuće</a:t>
            </a:r>
          </a:p>
          <a:p>
            <a:r>
              <a:rPr lang="vi-VN" dirty="0" smtClean="0"/>
              <a:t>53% korisnika interneta u EU-u kupuje robe i usluge putem interneta</a:t>
            </a:r>
          </a:p>
          <a:p>
            <a:r>
              <a:rPr lang="vi-VN" dirty="0" smtClean="0"/>
              <a:t>52% korisnika interneta u EU-u koristi društvene mreže</a:t>
            </a:r>
          </a:p>
          <a:p>
            <a:r>
              <a:rPr lang="vi-VN" dirty="0" smtClean="0"/>
              <a:t>48% koristi internetsko bankarstvo</a:t>
            </a:r>
          </a:p>
          <a:p>
            <a:r>
              <a:rPr lang="vi-VN" dirty="0" smtClean="0"/>
              <a:t>20% prodaje robe i usluge putem interneta</a:t>
            </a:r>
          </a:p>
          <a:p>
            <a:r>
              <a:rPr lang="vi-VN" dirty="0" smtClean="0"/>
              <a:t>U Hrvatskoj gotovo sva poduzeća koriste internet, 66% ima vlastite internetske stranice, a četvrtina njih kupuje i prodaje putem interneta. Većina ih koristi internetsko bankarstvo i servise e-vlade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Mobilno i cloud e-poslovanje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Mobilni marketing</a:t>
            </a:r>
          </a:p>
          <a:p>
            <a:r>
              <a:rPr lang="hr-HR" dirty="0" smtClean="0"/>
              <a:t>Mobilno plaćanje</a:t>
            </a:r>
          </a:p>
          <a:p>
            <a:r>
              <a:rPr lang="hr-HR" dirty="0" smtClean="0"/>
              <a:t>Praćenje kretanja</a:t>
            </a:r>
          </a:p>
          <a:p>
            <a:r>
              <a:rPr lang="hr-HR" dirty="0" smtClean="0"/>
              <a:t>Poslovanje u “oblaku” (cloud)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mobilnog e-poslovanja - 1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Salespod</a:t>
            </a:r>
            <a:r>
              <a:rPr lang="hr-HR" dirty="0" smtClean="0"/>
              <a:t> - mobilna aplikacija za praćenje zaposlenika na terenu i upravljanje terenskim aktivnostima.</a:t>
            </a:r>
            <a:endParaRPr lang="hr-H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038600" cy="27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mobilnog e-poslovanja - 2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WhatsApp Messenger </a:t>
            </a:r>
            <a:r>
              <a:rPr lang="hr-HR" dirty="0" smtClean="0"/>
              <a:t>je multiplatformna mobilna aplikacija za slanje poruka bez potrebe za plaćanjem SMS-a. Uz osnovnu funkciju korisnici ove aplikacije mogu kreirati grupe, slati neograničen broj slika te audio i videoporuke. </a:t>
            </a:r>
            <a:endParaRPr lang="hr-H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70916"/>
            <a:ext cx="4038600" cy="278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mobilnog e-poslovanja - 3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 smtClean="0"/>
              <a:t>Foursquare</a:t>
            </a:r>
            <a:r>
              <a:rPr lang="vi-VN" dirty="0" smtClean="0"/>
              <a:t> omogućuje korisnicima mobilnih uređaja da objave</a:t>
            </a:r>
            <a:r>
              <a:rPr lang="hr-HR" dirty="0" smtClean="0"/>
              <a:t> </a:t>
            </a:r>
            <a:r>
              <a:rPr lang="vi-VN" dirty="0" smtClean="0"/>
              <a:t>svoju lokaciju (“prijava”) i povežu se s prijateljima u blizini. Na ovaj način poduzetnici mogu kontaktirati korisnike kad se oni “prijave” u blizini njihove lokacije.</a:t>
            </a:r>
            <a:endParaRPr lang="hr-H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40408"/>
            <a:ext cx="4038600" cy="424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mobilnog e-poslovanja - 4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Mogućnost praćenja lokacije putem GPS-a pruža prilike za poduzetnike - na primjer, igra na stranicama geocaching.com omogućujelov na blago u stvarnom svijetu, što je prilika za lokalne tvrtke.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26840"/>
            <a:ext cx="4038600" cy="347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Modeli e-poslovanja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Business-to-business (B2B)</a:t>
            </a:r>
          </a:p>
          <a:p>
            <a:r>
              <a:rPr lang="hr-HR" dirty="0" smtClean="0"/>
              <a:t>Business-to-consumer (B2C) </a:t>
            </a:r>
          </a:p>
          <a:p>
            <a:r>
              <a:rPr lang="hr-HR" dirty="0" smtClean="0"/>
              <a:t>Business-to-government (B2G i G2B)</a:t>
            </a:r>
          </a:p>
          <a:p>
            <a:r>
              <a:rPr lang="hr-HR" dirty="0" smtClean="0"/>
              <a:t>Consumer-to-consumer (C2C)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i nedostaci e-poslovanja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lang="hr-HR" dirty="0" smtClean="0"/>
              <a:t>Prednosti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/>
          <a:p>
            <a:r>
              <a:rPr lang="hr-HR" dirty="0" smtClean="0"/>
              <a:t>Novi poslovni model s većim prihodima</a:t>
            </a:r>
          </a:p>
          <a:p>
            <a:r>
              <a:rPr lang="hr-HR" dirty="0" smtClean="0"/>
              <a:t>Dulje radno vrijeme: 24/7/365</a:t>
            </a:r>
          </a:p>
          <a:p>
            <a:r>
              <a:rPr lang="hr-HR" dirty="0" smtClean="0"/>
              <a:t>Globalna dostupnost</a:t>
            </a:r>
          </a:p>
          <a:p>
            <a:r>
              <a:rPr lang="hr-HR" dirty="0" smtClean="0"/>
              <a:t>Ažurnost podataka</a:t>
            </a:r>
          </a:p>
          <a:p>
            <a:r>
              <a:rPr lang="hr-HR" dirty="0" smtClean="0"/>
              <a:t>Smanjenje troškova</a:t>
            </a:r>
          </a:p>
          <a:p>
            <a:r>
              <a:rPr lang="hr-HR" dirty="0" smtClean="0"/>
              <a:t>Bolji odnos s kupcima</a:t>
            </a:r>
          </a:p>
          <a:p>
            <a:r>
              <a:rPr lang="hr-HR" dirty="0" smtClean="0"/>
              <a:t>Metode poslovnog istraživanja i analitike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/>
          <a:lstStyle/>
          <a:p>
            <a:r>
              <a:rPr lang="hr-HR" dirty="0" smtClean="0"/>
              <a:t>Nedostaci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/>
          <a:p>
            <a:r>
              <a:rPr lang="hr-HR" dirty="0" smtClean="0"/>
              <a:t>Strah od prijevara i nedostatka zaštite</a:t>
            </a:r>
          </a:p>
          <a:p>
            <a:r>
              <a:rPr lang="hr-HR" dirty="0" smtClean="0"/>
              <a:t>SPAM</a:t>
            </a:r>
          </a:p>
          <a:p>
            <a:r>
              <a:rPr lang="hr-HR" dirty="0" smtClean="0"/>
              <a:t>Privatnost</a:t>
            </a:r>
          </a:p>
          <a:p>
            <a:r>
              <a:rPr lang="hr-HR" dirty="0" smtClean="0"/>
              <a:t>Virusi, Malware i sl.</a:t>
            </a:r>
          </a:p>
          <a:p>
            <a:r>
              <a:rPr lang="hr-HR" dirty="0" smtClean="0"/>
              <a:t>Nema izravnog kontakta između kupca i proizvoda (web dućani)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Izazovi e-poslovanja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Kulturne i zakonske razlike</a:t>
            </a:r>
          </a:p>
          <a:p>
            <a:r>
              <a:rPr lang="hr-HR" dirty="0" smtClean="0"/>
              <a:t>Zastarjeli sustavi</a:t>
            </a:r>
          </a:p>
          <a:p>
            <a:r>
              <a:rPr lang="hr-HR" dirty="0" smtClean="0"/>
              <a:t>Troškovi ulaganja</a:t>
            </a:r>
          </a:p>
          <a:p>
            <a:r>
              <a:rPr lang="hr-HR" dirty="0" smtClean="0"/>
              <a:t>Brzina tehnološkog razvoja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Razvojne mogućnosti e-poslovanja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4653136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Trošak, vrijeme, složenost, učinak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e-poslovanje?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korištenje društvenih mreža za pronalaženje kupaca</a:t>
            </a:r>
          </a:p>
          <a:p>
            <a:r>
              <a:rPr lang="hr-HR" dirty="0" smtClean="0"/>
              <a:t>korištenje videouradaka za različite svrhe, od marketinga do obuke</a:t>
            </a:r>
          </a:p>
          <a:p>
            <a:r>
              <a:rPr lang="hr-HR" dirty="0" smtClean="0"/>
              <a:t>mobilne aplikacije</a:t>
            </a:r>
          </a:p>
          <a:p>
            <a:r>
              <a:rPr lang="hr-HR" dirty="0" smtClean="0"/>
              <a:t>računalstvo u oblaku</a:t>
            </a:r>
          </a:p>
          <a:p>
            <a:r>
              <a:rPr lang="hr-HR" dirty="0" smtClean="0"/>
              <a:t>obrada roba i inventara u stvarnom vremenu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Registracija domene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hr-HR" dirty="0" smtClean="0"/>
              <a:t>CARNet od 1993. godine upravlja nacionalnom domenom Republike Hrvatske (.hr)</a:t>
            </a:r>
          </a:p>
          <a:p>
            <a:r>
              <a:rPr lang="hr-HR" dirty="0" smtClean="0"/>
              <a:t>Besplatne domene</a:t>
            </a:r>
          </a:p>
          <a:p>
            <a:pPr lvl="1"/>
            <a:r>
              <a:rPr lang="hr-HR" dirty="0" smtClean="0"/>
              <a:t> .hr - za pravne i fizičke osobe koje obavljaju samostalnu djelatnost</a:t>
            </a:r>
          </a:p>
          <a:p>
            <a:pPr lvl="1"/>
            <a:r>
              <a:rPr lang="hr-HR" dirty="0" smtClean="0"/>
              <a:t> .from.hr - za fizičke osobe</a:t>
            </a:r>
          </a:p>
          <a:p>
            <a:r>
              <a:rPr lang="hr-HR" dirty="0" smtClean="0"/>
              <a:t>Naplatne domene</a:t>
            </a:r>
          </a:p>
          <a:p>
            <a:pPr lvl="1"/>
            <a:r>
              <a:rPr lang="pl-PL" dirty="0" smtClean="0"/>
              <a:t> .hr i .com.hr  - za pravne ili fizičke osobe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Domenski prostor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Internetski marketing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8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SEM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(Search Engine Marketing)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– Oglašavanje putem tražilica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SEO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(Search Engine Optimization)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– Optimizacija tražilice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SMM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(Social Media Marketing)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– Oglašavanje putem društvenih mreža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Oglašavanje putem e-pošte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(Newsletter)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Oglašavanje putem bannera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Blogiranje, pisanje na forumima, komentiranje članaka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Razmjena reklama</a:t>
            </a:r>
            <a:endParaRPr lang="vi-VN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48674" cy="558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691680" y="332656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691680" y="1340768"/>
            <a:ext cx="17281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691680" y="1628800"/>
            <a:ext cx="4032448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6516216" y="1628800"/>
            <a:ext cx="2016224" cy="4104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619672" y="4365104"/>
            <a:ext cx="4392488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Left Arrow 14"/>
          <p:cNvSpPr/>
          <p:nvPr/>
        </p:nvSpPr>
        <p:spPr>
          <a:xfrm>
            <a:off x="3131840" y="332656"/>
            <a:ext cx="864096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ight Arrow 15"/>
          <p:cNvSpPr/>
          <p:nvPr/>
        </p:nvSpPr>
        <p:spPr>
          <a:xfrm>
            <a:off x="899592" y="1340768"/>
            <a:ext cx="72008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ight Arrow 16"/>
          <p:cNvSpPr/>
          <p:nvPr/>
        </p:nvSpPr>
        <p:spPr>
          <a:xfrm>
            <a:off x="755576" y="1772816"/>
            <a:ext cx="864096" cy="18722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ight Arrow 17"/>
          <p:cNvSpPr/>
          <p:nvPr/>
        </p:nvSpPr>
        <p:spPr>
          <a:xfrm>
            <a:off x="683568" y="4437112"/>
            <a:ext cx="864096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Down Arrow 18"/>
          <p:cNvSpPr/>
          <p:nvPr/>
        </p:nvSpPr>
        <p:spPr>
          <a:xfrm>
            <a:off x="6732240" y="836712"/>
            <a:ext cx="1656184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Razvojna agencija Ličko-senjske županije – LIRA</a:t>
            </a:r>
          </a:p>
          <a:p>
            <a:r>
              <a:rPr lang="hr-HR" dirty="0" smtClean="0"/>
              <a:t>Budačka 12, 53000 Gospić</a:t>
            </a:r>
          </a:p>
          <a:p>
            <a:r>
              <a:rPr lang="hr-HR" dirty="0" smtClean="0">
                <a:hlinkClick r:id="rId2"/>
              </a:rPr>
              <a:t>www.lsz-lira.hr</a:t>
            </a:r>
            <a:r>
              <a:rPr lang="hr-HR" dirty="0" smtClean="0"/>
              <a:t> </a:t>
            </a:r>
          </a:p>
          <a:p>
            <a:r>
              <a:rPr lang="hr-HR" dirty="0" smtClean="0"/>
              <a:t>Tel.: 053/ 658-006</a:t>
            </a:r>
          </a:p>
          <a:p>
            <a:r>
              <a:rPr lang="hr-HR" dirty="0" smtClean="0"/>
              <a:t>Fax: 053/ 658-010</a:t>
            </a:r>
            <a:endParaRPr lang="hr-HR" dirty="0"/>
          </a:p>
        </p:txBody>
      </p:sp>
      <p:pic>
        <p:nvPicPr>
          <p:cNvPr id="4" name="Picture 3" descr="LIRA - LOGO - ni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4664"/>
            <a:ext cx="3240360" cy="173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e-poslovanje? - Definicija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E-poslovanje</a:t>
            </a:r>
            <a:r>
              <a:rPr lang="hr-HR" dirty="0" smtClean="0"/>
              <a:t> je primjena informacijskih i komunikacijskih tehnologija (ICT) kao podrška svim poslovnim aktivnostima</a:t>
            </a:r>
          </a:p>
          <a:p>
            <a:r>
              <a:rPr lang="hr-HR" b="1" dirty="0" smtClean="0"/>
              <a:t>E-trgovina</a:t>
            </a:r>
            <a:r>
              <a:rPr lang="hr-HR" dirty="0" smtClean="0"/>
              <a:t> je poslovanje koje koristi internet kao medij za realizaciju transakcija</a:t>
            </a:r>
            <a:r>
              <a:rPr lang="hr-HR" dirty="0"/>
              <a:t> </a:t>
            </a:r>
            <a:r>
              <a:rPr lang="hr-HR" dirty="0" smtClean="0"/>
              <a:t>– kupnja, razmjena roba, usluga i/ili informacije putem interneta – bolje bi bilo ovo nazvati “internetskim poslovanjem”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Koristi e-poslovanja - 1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E-poslovanje može se koristiti za:</a:t>
            </a:r>
          </a:p>
          <a:p>
            <a:r>
              <a:rPr lang="hr-HR" dirty="0" smtClean="0"/>
              <a:t>komunikaciju, </a:t>
            </a:r>
          </a:p>
          <a:p>
            <a:r>
              <a:rPr lang="hr-HR" dirty="0" smtClean="0"/>
              <a:t>promidžbu vašeg poduzeća, </a:t>
            </a:r>
          </a:p>
          <a:p>
            <a:r>
              <a:rPr lang="hr-HR" dirty="0" smtClean="0"/>
              <a:t>dobivanje poslovnih informacaija, </a:t>
            </a:r>
          </a:p>
          <a:p>
            <a:r>
              <a:rPr lang="hr-HR" dirty="0" smtClean="0"/>
              <a:t>internetsku prodaju i kupovinu, </a:t>
            </a:r>
          </a:p>
          <a:p>
            <a:r>
              <a:rPr lang="hr-HR" dirty="0" smtClean="0"/>
              <a:t>internetsko bankarstvo, </a:t>
            </a:r>
          </a:p>
          <a:p>
            <a:r>
              <a:rPr lang="hr-HR" dirty="0" smtClean="0"/>
              <a:t>poslovanje s državnim tijelima (poput plaćanja poreza putem interneta)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Koristi e-poslovanja - 2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 smtClean="0"/>
              <a:t>poboljšanje interne komunikacije između odjela kroz web portal tvrtke</a:t>
            </a:r>
          </a:p>
          <a:p>
            <a:r>
              <a:rPr lang="vi-VN" dirty="0" smtClean="0"/>
              <a:t>korištenje jeftinih modela za poslovni marketing poput društvenih mreža ili Googleovih marketinških alata</a:t>
            </a:r>
          </a:p>
          <a:p>
            <a:r>
              <a:rPr lang="vi-VN" dirty="0" smtClean="0"/>
              <a:t>pretraživanje poslovnih web portala u cilju pronalaženja vrijednih informacija</a:t>
            </a:r>
          </a:p>
          <a:p>
            <a:r>
              <a:rPr lang="vi-VN" dirty="0" smtClean="0"/>
              <a:t>korištenje etabliranih internetskih dućana kao što je Amazon ili aukcijskih stranica poput eBaya</a:t>
            </a:r>
          </a:p>
          <a:p>
            <a:r>
              <a:rPr lang="vi-VN" dirty="0" smtClean="0"/>
              <a:t>praćenje dostave pošiljki, praćenje stanja zalih</a:t>
            </a:r>
            <a:r>
              <a:rPr lang="hr-HR" dirty="0" smtClean="0"/>
              <a:t>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e-poslovanja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internetske tvrtke koje posluju isključivo putem interneta (npr. eBay, Facebook, Amazon.com);</a:t>
            </a:r>
          </a:p>
          <a:p>
            <a:r>
              <a:rPr lang="hr-HR" dirty="0" smtClean="0"/>
              <a:t>tvrtke koje kombiniraju tradicionalne oblike poslovanja s internetskim informacijama (“online” katalozi) (PAN-PEK.hr, MSAN.hr);</a:t>
            </a:r>
          </a:p>
          <a:p>
            <a:r>
              <a:rPr lang="vi-VN" dirty="0" smtClean="0"/>
              <a:t>tvrtke koje temelje svoje poslovanje na samom internetu poput proizvođača hardvera i softvera (npr. CISCO &amp; Microsoft),</a:t>
            </a:r>
          </a:p>
          <a:p>
            <a:r>
              <a:rPr lang="vi-VN" dirty="0" smtClean="0"/>
              <a:t>tvrtke čija je osnovna djelatnost spajanje kupaca i proizvoda i usluga, npr. stranice za uspoređivanje cijena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Konzum.hr</a:t>
            </a:r>
            <a:endParaRPr lang="hr-H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29600" cy="442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Pauza.hr</a:t>
            </a:r>
            <a:endParaRPr lang="hr-H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29600" cy="442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Booking.com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6"/>
            <a:ext cx="7605655" cy="470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</TotalTime>
  <Words>791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E-poslovanje</vt:lpstr>
      <vt:lpstr>Što je e-poslovanje?</vt:lpstr>
      <vt:lpstr>Što je e-poslovanje? - Definicija</vt:lpstr>
      <vt:lpstr>Koristi e-poslovanja - 1</vt:lpstr>
      <vt:lpstr>Koristi e-poslovanja - 2</vt:lpstr>
      <vt:lpstr>Vrste e-poslovanja</vt:lpstr>
      <vt:lpstr>Konzum.hr</vt:lpstr>
      <vt:lpstr>Pauza.hr</vt:lpstr>
      <vt:lpstr>Booking.com</vt:lpstr>
      <vt:lpstr>Ključne činjenice o e-poslovanju</vt:lpstr>
      <vt:lpstr>Mobilno i cloud e-poslovanje </vt:lpstr>
      <vt:lpstr>Primjeri mobilnog e-poslovanja - 1</vt:lpstr>
      <vt:lpstr>Primjeri mobilnog e-poslovanja - 2</vt:lpstr>
      <vt:lpstr>Primjeri mobilnog e-poslovanja - 3</vt:lpstr>
      <vt:lpstr>Primjeri mobilnog e-poslovanja - 4</vt:lpstr>
      <vt:lpstr>Modeli e-poslovanja</vt:lpstr>
      <vt:lpstr>Prednosti i nedostaci e-poslovanja</vt:lpstr>
      <vt:lpstr>Izazovi e-poslovanja</vt:lpstr>
      <vt:lpstr>Razvojne mogućnosti e-poslovanja</vt:lpstr>
      <vt:lpstr>Registracija domene</vt:lpstr>
      <vt:lpstr>Domenski prostor</vt:lpstr>
      <vt:lpstr>Internetski marketing</vt:lpstr>
      <vt:lpstr>Slide 23</vt:lpstr>
      <vt:lpstr>HVALA NA PAŽNJI!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Andrija</dc:creator>
  <cp:lastModifiedBy>Andrija</cp:lastModifiedBy>
  <cp:revision>37</cp:revision>
  <dcterms:created xsi:type="dcterms:W3CDTF">2014-02-26T10:59:04Z</dcterms:created>
  <dcterms:modified xsi:type="dcterms:W3CDTF">2014-03-27T09:13:44Z</dcterms:modified>
</cp:coreProperties>
</file>